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 Summers" initials="K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804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1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701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00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551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753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918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497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844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20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877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6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22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85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429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576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79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50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Macroinvertebrates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Sample Research Presentation</a:t>
            </a:r>
          </a:p>
          <a:p>
            <a:r>
              <a:rPr lang="en-US" dirty="0" smtClean="0"/>
              <a:t>Biology 101</a:t>
            </a:r>
          </a:p>
          <a:p>
            <a:r>
              <a:rPr lang="en-US" dirty="0" smtClean="0"/>
              <a:t>Fall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143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Macroinveretebrates</a:t>
            </a:r>
            <a:r>
              <a:rPr lang="en-US" dirty="0" smtClean="0"/>
              <a:t> – our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 smtClean="0"/>
              <a:t>Macroinvertebrates</a:t>
            </a:r>
            <a:r>
              <a:rPr lang="en-US" sz="2800" b="1" dirty="0" smtClean="0"/>
              <a:t> are an essential ingredient in healthy streams, serving as an essential part of the stream’s food chain and reflecting the overall livability of the stream for all types </a:t>
            </a:r>
            <a:r>
              <a:rPr lang="en-US" sz="2800" b="1" smtClean="0"/>
              <a:t>of organisms.</a:t>
            </a:r>
            <a:endParaRPr lang="en-US" sz="2800" b="1" dirty="0" smtClean="0"/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223247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</a:t>
            </a:r>
            <a:r>
              <a:rPr lang="en-US" dirty="0"/>
              <a:t>m</a:t>
            </a:r>
            <a:r>
              <a:rPr lang="en-US" dirty="0" smtClean="0"/>
              <a:t>acroinvertebrates?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 animal without a backbone, large enough to be seen with the naked eye.</a:t>
            </a:r>
          </a:p>
          <a:p>
            <a:r>
              <a:rPr lang="en-US" dirty="0" smtClean="0"/>
              <a:t>Examples </a:t>
            </a:r>
            <a:r>
              <a:rPr lang="en-US" dirty="0"/>
              <a:t>of macroinvertebrates include: crayfish, snails, clams, aquatic worms, leeches, and the larval and nymph stages of many insects, including dragonflies, mosquitoes, and mayflies. </a:t>
            </a:r>
            <a:endParaRPr lang="en-US" dirty="0" smtClean="0"/>
          </a:p>
          <a:p>
            <a:r>
              <a:rPr lang="en-US" dirty="0" smtClean="0"/>
              <a:t>“Macroinvertebrates </a:t>
            </a:r>
            <a:r>
              <a:rPr lang="en-US" dirty="0"/>
              <a:t>are excellent indicators of water quality because they cannot move to a different section of water if the water they are in is uninhabitable</a:t>
            </a:r>
            <a:r>
              <a:rPr lang="en-US" dirty="0" smtClean="0"/>
              <a:t>.”</a:t>
            </a:r>
          </a:p>
          <a:p>
            <a:pPr marL="0" indent="0" algn="r">
              <a:buNone/>
            </a:pPr>
            <a:r>
              <a:rPr lang="en-US" dirty="0" smtClean="0"/>
              <a:t>(“Vocabulary </a:t>
            </a:r>
            <a:r>
              <a:rPr lang="en-US" dirty="0"/>
              <a:t>Catalog List </a:t>
            </a:r>
            <a:r>
              <a:rPr lang="en-US" dirty="0" smtClean="0"/>
              <a:t>Detail”)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388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they live?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Macroinvertebrates live </a:t>
            </a:r>
            <a:r>
              <a:rPr lang="en-US" dirty="0"/>
              <a:t>in </a:t>
            </a:r>
            <a:r>
              <a:rPr lang="en-US" dirty="0" smtClean="0"/>
              <a:t>streams, as an </a:t>
            </a:r>
            <a:r>
              <a:rPr lang="en-US" dirty="0"/>
              <a:t>important part of the stream </a:t>
            </a:r>
            <a:r>
              <a:rPr lang="en-US" dirty="0">
                <a:solidFill>
                  <a:schemeClr val="tx1"/>
                </a:solidFill>
              </a:rPr>
              <a:t>food </a:t>
            </a:r>
            <a:r>
              <a:rPr lang="en-US" dirty="0" smtClean="0">
                <a:solidFill>
                  <a:schemeClr val="tx1"/>
                </a:solidFill>
              </a:rPr>
              <a:t>web. </a:t>
            </a:r>
            <a:r>
              <a:rPr lang="en-US" dirty="0" smtClean="0"/>
              <a:t>These </a:t>
            </a:r>
            <a:r>
              <a:rPr lang="en-US" dirty="0"/>
              <a:t>invertebrates feed on bacteria, fungi, algae, and partially decomposed </a:t>
            </a:r>
            <a:r>
              <a:rPr lang="en-US" dirty="0" smtClean="0"/>
              <a:t>leaves</a:t>
            </a:r>
            <a:r>
              <a:rPr lang="en-US" dirty="0"/>
              <a:t> </a:t>
            </a:r>
            <a:r>
              <a:rPr lang="en-US" dirty="0" smtClean="0"/>
              <a:t>and provide </a:t>
            </a:r>
            <a:r>
              <a:rPr lang="en-US" dirty="0"/>
              <a:t>food for </a:t>
            </a:r>
            <a:r>
              <a:rPr lang="en-US" dirty="0" smtClean="0"/>
              <a:t>predators. </a:t>
            </a:r>
          </a:p>
          <a:p>
            <a:pPr marL="0" indent="0" algn="r">
              <a:buNone/>
            </a:pPr>
            <a:r>
              <a:rPr lang="en-US" dirty="0" smtClean="0"/>
              <a:t>(Rapp)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989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macroinvertebrates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Sensitive to Pollution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Stonefly Nymph</a:t>
            </a:r>
          </a:p>
          <a:p>
            <a:r>
              <a:rPr lang="en-US" dirty="0" smtClean="0"/>
              <a:t>Mayfly Nymph</a:t>
            </a:r>
          </a:p>
          <a:p>
            <a:r>
              <a:rPr lang="en-US" dirty="0" smtClean="0"/>
              <a:t>Riffle Beatle Adult and Larva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Resilient in Pollution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Aquatic Worms</a:t>
            </a:r>
          </a:p>
          <a:p>
            <a:r>
              <a:rPr lang="en-US" dirty="0" smtClean="0"/>
              <a:t>Left-handed Snail</a:t>
            </a:r>
          </a:p>
          <a:p>
            <a:r>
              <a:rPr lang="en-US" dirty="0" smtClean="0"/>
              <a:t>Rat-tailed Maggot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13752" y="4897448"/>
            <a:ext cx="328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(“</a:t>
            </a:r>
            <a:r>
              <a:rPr lang="en-US" dirty="0" err="1" smtClean="0"/>
              <a:t>Macroinvertebrate</a:t>
            </a:r>
            <a:r>
              <a:rPr lang="en-US" dirty="0" smtClean="0"/>
              <a:t> </a:t>
            </a:r>
            <a:r>
              <a:rPr lang="en-US" dirty="0"/>
              <a:t>Identification </a:t>
            </a:r>
            <a:r>
              <a:rPr lang="en-US" dirty="0" smtClean="0"/>
              <a:t>Key”)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29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8"/>
            <a:ext cx="5846763" cy="7646988"/>
          </a:xfrm>
        </p:spPr>
      </p:pic>
      <p:sp>
        <p:nvSpPr>
          <p:cNvPr id="11" name="TextBox 10"/>
          <p:cNvSpPr txBox="1"/>
          <p:nvPr/>
        </p:nvSpPr>
        <p:spPr>
          <a:xfrm>
            <a:off x="7375161" y="2297468"/>
            <a:ext cx="328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(“</a:t>
            </a:r>
            <a:r>
              <a:rPr lang="en-US" dirty="0" err="1" smtClean="0"/>
              <a:t>Macroinvertebrate</a:t>
            </a:r>
            <a:r>
              <a:rPr lang="en-US" dirty="0" smtClean="0"/>
              <a:t> </a:t>
            </a:r>
            <a:r>
              <a:rPr lang="en-US" dirty="0"/>
              <a:t>Identification </a:t>
            </a:r>
            <a:r>
              <a:rPr lang="en-US" dirty="0" smtClean="0"/>
              <a:t>Key”)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751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457200">
              <a:buNone/>
            </a:pPr>
            <a:r>
              <a:rPr lang="en-US" dirty="0" smtClean="0"/>
              <a:t>“</a:t>
            </a:r>
            <a:r>
              <a:rPr lang="en-US" dirty="0" err="1" smtClean="0"/>
              <a:t>Macroinvertebrate</a:t>
            </a:r>
            <a:r>
              <a:rPr lang="en-US" dirty="0" smtClean="0"/>
              <a:t> </a:t>
            </a:r>
            <a:r>
              <a:rPr lang="en-US" dirty="0"/>
              <a:t>Identification </a:t>
            </a:r>
            <a:r>
              <a:rPr lang="en-US" dirty="0" smtClean="0"/>
              <a:t>Key”. </a:t>
            </a:r>
            <a:r>
              <a:rPr lang="en-US" dirty="0"/>
              <a:t>Digital image. </a:t>
            </a:r>
            <a:r>
              <a:rPr lang="en-US" i="1" dirty="0"/>
              <a:t>Macd.org</a:t>
            </a:r>
            <a:r>
              <a:rPr lang="en-US" dirty="0"/>
              <a:t>. Michigan Conservation </a:t>
            </a:r>
            <a:r>
              <a:rPr lang="en-US" dirty="0" smtClean="0"/>
              <a:t>	Districts</a:t>
            </a:r>
            <a:r>
              <a:rPr lang="en-US" dirty="0"/>
              <a:t>, </a:t>
            </a:r>
            <a:r>
              <a:rPr lang="en-US" dirty="0" err="1"/>
              <a:t>n.d.</a:t>
            </a:r>
            <a:r>
              <a:rPr lang="en-US" dirty="0"/>
              <a:t> Web. 21 Oct. 2013</a:t>
            </a:r>
            <a:r>
              <a:rPr lang="en-US" dirty="0" smtClean="0"/>
              <a:t>.</a:t>
            </a:r>
          </a:p>
          <a:p>
            <a:pPr marL="0" indent="-457200">
              <a:buNone/>
            </a:pPr>
            <a:r>
              <a:rPr lang="en-US" dirty="0"/>
              <a:t>Rapp, Valerie. </a:t>
            </a:r>
            <a:r>
              <a:rPr lang="en-US" i="1" dirty="0"/>
              <a:t>What the River Reveals: Understanding and Restoring Healthy </a:t>
            </a:r>
            <a:r>
              <a:rPr lang="en-US" i="1" dirty="0" smtClean="0"/>
              <a:t>	Watersheds</a:t>
            </a:r>
            <a:r>
              <a:rPr lang="en-US" dirty="0"/>
              <a:t>. Seattle, WA: Mountaineers, 1997. Print</a:t>
            </a:r>
            <a:r>
              <a:rPr lang="en-US" dirty="0" smtClean="0"/>
              <a:t>.</a:t>
            </a:r>
          </a:p>
          <a:p>
            <a:pPr marL="0" indent="-457200">
              <a:buNone/>
            </a:pPr>
            <a:r>
              <a:rPr lang="en-US" dirty="0"/>
              <a:t>"Vocabulary Catalog List Detail - Lake Erie </a:t>
            </a:r>
            <a:r>
              <a:rPr lang="en-US" dirty="0" err="1"/>
              <a:t>Lakewide</a:t>
            </a:r>
            <a:r>
              <a:rPr lang="en-US" dirty="0"/>
              <a:t> Management Plan 	(</a:t>
            </a:r>
            <a:r>
              <a:rPr lang="en-US" dirty="0" err="1"/>
              <a:t>LaMP</a:t>
            </a:r>
            <a:r>
              <a:rPr lang="en-US" dirty="0"/>
              <a:t>) Glossary." </a:t>
            </a:r>
            <a:r>
              <a:rPr lang="en-US" i="1" dirty="0" smtClean="0"/>
              <a:t>EPA.gov</a:t>
            </a:r>
            <a:r>
              <a:rPr lang="en-US" dirty="0"/>
              <a:t>. Region 5/Great Lakes National Program 	Office, 09 Dec. 2011. Web. 21 Oct. 2013.</a:t>
            </a:r>
          </a:p>
          <a:p>
            <a:pPr marL="0" indent="-45720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336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71</TotalTime>
  <Words>223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Macroinvertebrates</vt:lpstr>
      <vt:lpstr>Macroinveretebrates – our focus</vt:lpstr>
      <vt:lpstr>What are macroinvertebrates?</vt:lpstr>
      <vt:lpstr>Where do they live?</vt:lpstr>
      <vt:lpstr>Types of macroinvertebrates</vt:lpstr>
      <vt:lpstr>PowerPoint Presentation</vt:lpstr>
      <vt:lpstr>Works Cited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Macroinvertebrates</dc:title>
  <dc:creator>Kate Summers</dc:creator>
  <cp:lastModifiedBy>Candice Watkins</cp:lastModifiedBy>
  <cp:revision>14</cp:revision>
  <dcterms:created xsi:type="dcterms:W3CDTF">2013-10-21T20:40:10Z</dcterms:created>
  <dcterms:modified xsi:type="dcterms:W3CDTF">2014-10-02T15:31:04Z</dcterms:modified>
</cp:coreProperties>
</file>